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71" r:id="rId3"/>
    <p:sldId id="264" r:id="rId4"/>
    <p:sldId id="272" r:id="rId5"/>
    <p:sldId id="276" r:id="rId6"/>
    <p:sldId id="277" r:id="rId7"/>
    <p:sldId id="261" r:id="rId8"/>
    <p:sldId id="278" r:id="rId9"/>
    <p:sldId id="281" r:id="rId10"/>
    <p:sldId id="279" r:id="rId11"/>
    <p:sldId id="280" r:id="rId12"/>
    <p:sldId id="258" r:id="rId13"/>
  </p:sldIdLst>
  <p:sldSz cx="10688638" cy="6556375"/>
  <p:notesSz cx="6745288" cy="98821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5">
          <p15:clr>
            <a:srgbClr val="A4A3A4"/>
          </p15:clr>
        </p15:guide>
        <p15:guide id="2" pos="3366">
          <p15:clr>
            <a:srgbClr val="A4A3A4"/>
          </p15:clr>
        </p15:guide>
      </p15:sldGuideLst>
    </p:ext>
    <p:ext uri="{2D200454-40CA-4A62-9FC3-DE9A4176ACB9}">
      <p15:notesGuideLst xmlns:p15="http://schemas.microsoft.com/office/powerpoint/2012/main">
        <p15:guide id="1" orient="horz" pos="3113" userDrawn="1">
          <p15:clr>
            <a:srgbClr val="A4A3A4"/>
          </p15:clr>
        </p15:guide>
        <p15:guide id="2" pos="21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65C7E"/>
    <a:srgbClr val="413960"/>
    <a:srgbClr val="2EA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95739" autoAdjust="0"/>
  </p:normalViewPr>
  <p:slideViewPr>
    <p:cSldViewPr snapToGrid="0" snapToObjects="1">
      <p:cViewPr varScale="1">
        <p:scale>
          <a:sx n="156" d="100"/>
          <a:sy n="156" d="100"/>
        </p:scale>
        <p:origin x="162" y="180"/>
      </p:cViewPr>
      <p:guideLst>
        <p:guide orient="horz" pos="2065"/>
        <p:guide pos="33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0" d="100"/>
          <a:sy n="70" d="100"/>
        </p:scale>
        <p:origin x="1590" y="66"/>
      </p:cViewPr>
      <p:guideLst>
        <p:guide orient="horz" pos="3113"/>
        <p:guide pos="212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2958" cy="494109"/>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20769" y="0"/>
            <a:ext cx="2922958" cy="494109"/>
          </a:xfrm>
          <a:prstGeom prst="rect">
            <a:avLst/>
          </a:prstGeom>
        </p:spPr>
        <p:txBody>
          <a:bodyPr vert="horz" lIns="91440" tIns="45720" rIns="91440" bIns="45720" rtlCol="0"/>
          <a:lstStyle>
            <a:lvl1pPr algn="r">
              <a:defRPr sz="1200"/>
            </a:lvl1pPr>
          </a:lstStyle>
          <a:p>
            <a:fld id="{200D6E8D-01E2-4254-9EE0-C45C3ED0ABD4}" type="datetimeFigureOut">
              <a:rPr lang="en-GB" smtClean="0"/>
              <a:t>22/08/2023</a:t>
            </a:fld>
            <a:endParaRPr lang="en-GB"/>
          </a:p>
        </p:txBody>
      </p:sp>
      <p:sp>
        <p:nvSpPr>
          <p:cNvPr id="4" name="Footer Placeholder 3"/>
          <p:cNvSpPr>
            <a:spLocks noGrp="1"/>
          </p:cNvSpPr>
          <p:nvPr>
            <p:ph type="ftr" sz="quarter" idx="2"/>
          </p:nvPr>
        </p:nvSpPr>
        <p:spPr>
          <a:xfrm>
            <a:off x="0" y="9386364"/>
            <a:ext cx="2922958" cy="49410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20769" y="9386364"/>
            <a:ext cx="2922958" cy="494109"/>
          </a:xfrm>
          <a:prstGeom prst="rect">
            <a:avLst/>
          </a:prstGeom>
        </p:spPr>
        <p:txBody>
          <a:bodyPr vert="horz" lIns="91440" tIns="45720" rIns="91440" bIns="45720" rtlCol="0" anchor="b"/>
          <a:lstStyle>
            <a:lvl1pPr algn="r">
              <a:defRPr sz="1200"/>
            </a:lvl1pPr>
          </a:lstStyle>
          <a:p>
            <a:fld id="{F6E2C500-3F48-467B-9E98-C32A932700D4}" type="slidenum">
              <a:rPr lang="en-GB" smtClean="0"/>
              <a:t>‹#›</a:t>
            </a:fld>
            <a:endParaRPr lang="en-GB"/>
          </a:p>
        </p:txBody>
      </p:sp>
    </p:spTree>
    <p:extLst>
      <p:ext uri="{BB962C8B-B14F-4D97-AF65-F5344CB8AC3E}">
        <p14:creationId xmlns:p14="http://schemas.microsoft.com/office/powerpoint/2010/main" val="200693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2958" cy="49410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20769" y="0"/>
            <a:ext cx="2922958" cy="494109"/>
          </a:xfrm>
          <a:prstGeom prst="rect">
            <a:avLst/>
          </a:prstGeom>
        </p:spPr>
        <p:txBody>
          <a:bodyPr vert="horz" lIns="91440" tIns="45720" rIns="91440" bIns="45720" rtlCol="0"/>
          <a:lstStyle>
            <a:lvl1pPr algn="r">
              <a:defRPr sz="1200"/>
            </a:lvl1pPr>
          </a:lstStyle>
          <a:p>
            <a:fld id="{005F8D26-3EE0-4309-A4D3-DABF79D9C89B}" type="datetimeFigureOut">
              <a:rPr lang="en-GB" smtClean="0"/>
              <a:t>22/08/2023</a:t>
            </a:fld>
            <a:endParaRPr lang="en-GB"/>
          </a:p>
        </p:txBody>
      </p:sp>
      <p:sp>
        <p:nvSpPr>
          <p:cNvPr id="4" name="Slide Image Placeholder 3"/>
          <p:cNvSpPr>
            <a:spLocks noGrp="1" noRot="1" noChangeAspect="1"/>
          </p:cNvSpPr>
          <p:nvPr>
            <p:ph type="sldImg" idx="2"/>
          </p:nvPr>
        </p:nvSpPr>
        <p:spPr>
          <a:xfrm>
            <a:off x="352425" y="741363"/>
            <a:ext cx="6040438" cy="3705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529" y="4694039"/>
            <a:ext cx="5396230" cy="44469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86364"/>
            <a:ext cx="2922958" cy="49410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20769" y="9386364"/>
            <a:ext cx="2922958" cy="494109"/>
          </a:xfrm>
          <a:prstGeom prst="rect">
            <a:avLst/>
          </a:prstGeom>
        </p:spPr>
        <p:txBody>
          <a:bodyPr vert="horz" lIns="91440" tIns="45720" rIns="91440" bIns="45720" rtlCol="0" anchor="b"/>
          <a:lstStyle>
            <a:lvl1pPr algn="r">
              <a:defRPr sz="1200"/>
            </a:lvl1pPr>
          </a:lstStyle>
          <a:p>
            <a:fld id="{F4102084-216E-42C2-A516-73D0482C9680}" type="slidenum">
              <a:rPr lang="en-GB" smtClean="0"/>
              <a:t>‹#›</a:t>
            </a:fld>
            <a:endParaRPr lang="en-GB"/>
          </a:p>
        </p:txBody>
      </p:sp>
    </p:spTree>
    <p:extLst>
      <p:ext uri="{BB962C8B-B14F-4D97-AF65-F5344CB8AC3E}">
        <p14:creationId xmlns:p14="http://schemas.microsoft.com/office/powerpoint/2010/main" val="93240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4102084-216E-42C2-A516-73D0482C9680}" type="slidenum">
              <a:rPr lang="en-GB" smtClean="0"/>
              <a:t>1</a:t>
            </a:fld>
            <a:endParaRPr lang="en-GB"/>
          </a:p>
        </p:txBody>
      </p:sp>
    </p:spTree>
    <p:extLst>
      <p:ext uri="{BB962C8B-B14F-4D97-AF65-F5344CB8AC3E}">
        <p14:creationId xmlns:p14="http://schemas.microsoft.com/office/powerpoint/2010/main" val="21370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02084-216E-42C2-A516-73D0482C9680}" type="slidenum">
              <a:rPr lang="en-GB" smtClean="0"/>
              <a:t>6</a:t>
            </a:fld>
            <a:endParaRPr lang="en-GB"/>
          </a:p>
        </p:txBody>
      </p:sp>
    </p:spTree>
    <p:extLst>
      <p:ext uri="{BB962C8B-B14F-4D97-AF65-F5344CB8AC3E}">
        <p14:creationId xmlns:p14="http://schemas.microsoft.com/office/powerpoint/2010/main" val="85755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036727"/>
            <a:ext cx="9085342" cy="1405371"/>
          </a:xfrm>
        </p:spPr>
        <p:txBody>
          <a:bodyPr/>
          <a:lstStyle/>
          <a:p>
            <a:r>
              <a:rPr lang="en-GB"/>
              <a:t>Click to edit Master title style</a:t>
            </a:r>
            <a:endParaRPr lang="en-US"/>
          </a:p>
        </p:txBody>
      </p:sp>
      <p:sp>
        <p:nvSpPr>
          <p:cNvPr id="3" name="Subtitle 2"/>
          <p:cNvSpPr>
            <a:spLocks noGrp="1"/>
          </p:cNvSpPr>
          <p:nvPr>
            <p:ph type="subTitle" idx="1"/>
          </p:nvPr>
        </p:nvSpPr>
        <p:spPr>
          <a:xfrm>
            <a:off x="1603296" y="3715279"/>
            <a:ext cx="7482047" cy="167551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9A0ABC-3AE0-9940-B5E6-46FF1514DFD3}"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9A0ABC-3AE0-9940-B5E6-46FF1514DFD3}"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262561"/>
            <a:ext cx="2404944" cy="5594166"/>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34432" y="262561"/>
            <a:ext cx="7036687" cy="559416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9A0ABC-3AE0-9940-B5E6-46FF1514DFD3}"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9A0ABC-3AE0-9940-B5E6-46FF1514DFD3}"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213079"/>
            <a:ext cx="9085342" cy="1302169"/>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844329" y="2778872"/>
            <a:ext cx="9085342" cy="143420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9A0ABC-3AE0-9940-B5E6-46FF1514DFD3}"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34432" y="1529822"/>
            <a:ext cx="4720815" cy="43269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33391" y="1529822"/>
            <a:ext cx="4720815" cy="43269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9A0ABC-3AE0-9940-B5E6-46FF1514DFD3}"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34432" y="1467597"/>
            <a:ext cx="4722671" cy="6116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34432" y="2079221"/>
            <a:ext cx="4722671" cy="37775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29680" y="1467597"/>
            <a:ext cx="4724527" cy="6116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429680" y="2079221"/>
            <a:ext cx="4724527" cy="37775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9A0ABC-3AE0-9940-B5E6-46FF1514DFD3}"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9A0ABC-3AE0-9940-B5E6-46FF1514DFD3}"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A0ABC-3AE0-9940-B5E6-46FF1514DFD3}"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2" y="261041"/>
            <a:ext cx="3516489" cy="111094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178961" y="261043"/>
            <a:ext cx="5975245" cy="55956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34432" y="1371984"/>
            <a:ext cx="3516489" cy="44847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9A0ABC-3AE0-9940-B5E6-46FF1514DFD3}"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7" y="4589463"/>
            <a:ext cx="6413183" cy="541812"/>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095047" y="585824"/>
            <a:ext cx="6413183" cy="3933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95047" y="5131275"/>
            <a:ext cx="6413183" cy="76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9A0ABC-3AE0-9940-B5E6-46FF1514DFD3}"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5275D-6250-8E45-9DDF-6AF7E41311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262559"/>
            <a:ext cx="9619774" cy="109272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34432" y="1529822"/>
            <a:ext cx="9619774" cy="43269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34432" y="6076790"/>
            <a:ext cx="2494016" cy="349066"/>
          </a:xfrm>
          <a:prstGeom prst="rect">
            <a:avLst/>
          </a:prstGeom>
        </p:spPr>
        <p:txBody>
          <a:bodyPr vert="horz" lIns="91440" tIns="45720" rIns="91440" bIns="45720" rtlCol="0" anchor="ctr"/>
          <a:lstStyle>
            <a:lvl1pPr algn="l">
              <a:defRPr sz="1200">
                <a:solidFill>
                  <a:schemeClr val="tx1">
                    <a:tint val="75000"/>
                  </a:schemeClr>
                </a:solidFill>
              </a:defRPr>
            </a:lvl1pPr>
          </a:lstStyle>
          <a:p>
            <a:fld id="{C79A0ABC-3AE0-9940-B5E6-46FF1514DFD3}" type="datetimeFigureOut">
              <a:rPr lang="en-US" smtClean="0"/>
              <a:pPr/>
              <a:t>8/22/2023</a:t>
            </a:fld>
            <a:endParaRPr lang="en-US"/>
          </a:p>
        </p:txBody>
      </p:sp>
      <p:sp>
        <p:nvSpPr>
          <p:cNvPr id="5" name="Footer Placeholder 4"/>
          <p:cNvSpPr>
            <a:spLocks noGrp="1"/>
          </p:cNvSpPr>
          <p:nvPr>
            <p:ph type="ftr" sz="quarter" idx="3"/>
          </p:nvPr>
        </p:nvSpPr>
        <p:spPr>
          <a:xfrm>
            <a:off x="3651952" y="6076790"/>
            <a:ext cx="3384735" cy="34906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0190" y="6076790"/>
            <a:ext cx="2494016" cy="349066"/>
          </a:xfrm>
          <a:prstGeom prst="rect">
            <a:avLst/>
          </a:prstGeom>
        </p:spPr>
        <p:txBody>
          <a:bodyPr vert="horz" lIns="91440" tIns="45720" rIns="91440" bIns="45720" rtlCol="0" anchor="ctr"/>
          <a:lstStyle>
            <a:lvl1pPr algn="r">
              <a:defRPr sz="1200">
                <a:solidFill>
                  <a:schemeClr val="tx1">
                    <a:tint val="75000"/>
                  </a:schemeClr>
                </a:solidFill>
              </a:defRPr>
            </a:lvl1pPr>
          </a:lstStyle>
          <a:p>
            <a:fld id="{50C5275D-6250-8E45-9DDF-6AF7E41311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jp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9147" y="262558"/>
            <a:ext cx="6700887" cy="1092729"/>
          </a:xfrm>
        </p:spPr>
        <p:txBody>
          <a:bodyPr>
            <a:normAutofit/>
          </a:bodyPr>
          <a:lstStyle/>
          <a:p>
            <a:r>
              <a:rPr lang="en-GB" dirty="0">
                <a:latin typeface="Source Sans Pro Light" panose="020B0403030403020204" pitchFamily="34" charset="0"/>
                <a:ea typeface="Source Sans Pro Light" panose="020B0403030403020204" pitchFamily="34" charset="0"/>
              </a:rPr>
              <a:t>Food Related Excursions</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49591" y="3505732"/>
            <a:ext cx="1234577" cy="2070926"/>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68660" y="3505732"/>
            <a:ext cx="1489539" cy="2070926"/>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68660" y="1355287"/>
            <a:ext cx="2807889" cy="2050830"/>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75560" y="1355287"/>
            <a:ext cx="2461848" cy="2050830"/>
          </a:xfrm>
          <a:prstGeom prst="rect">
            <a:avLst/>
          </a:prstGeom>
        </p:spPr>
      </p:pic>
      <p:pic>
        <p:nvPicPr>
          <p:cNvPr id="8" name="Picture 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75560" y="3505732"/>
            <a:ext cx="2461848" cy="2070926"/>
          </a:xfrm>
          <a:prstGeom prst="rect">
            <a:avLst/>
          </a:prstGeom>
        </p:spPr>
      </p:pic>
      <p:pic>
        <p:nvPicPr>
          <p:cNvPr id="10" name="Picture 9"/>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68947" y="3505732"/>
            <a:ext cx="2205781" cy="2070926"/>
          </a:xfrm>
          <a:prstGeom prst="rect">
            <a:avLst/>
          </a:prstGeom>
        </p:spPr>
      </p:pic>
      <p:pic>
        <p:nvPicPr>
          <p:cNvPr id="3" name="Picture 2"/>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668947" y="1355287"/>
            <a:ext cx="2213925" cy="2050830"/>
          </a:xfrm>
          <a:prstGeom prst="rect">
            <a:avLst/>
          </a:prstGeom>
        </p:spPr>
      </p:pic>
      <p:pic>
        <p:nvPicPr>
          <p:cNvPr id="11" name="Picture 10"/>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75696" y="1355287"/>
            <a:ext cx="2176853" cy="2050830"/>
          </a:xfrm>
          <a:prstGeom prst="rect">
            <a:avLst/>
          </a:prstGeom>
        </p:spPr>
      </p:pic>
      <p:pic>
        <p:nvPicPr>
          <p:cNvPr id="13" name="Picture 12"/>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75696" y="3505732"/>
            <a:ext cx="2176853" cy="2070926"/>
          </a:xfrm>
          <a:prstGeom prst="rect">
            <a:avLst/>
          </a:prstGeom>
        </p:spPr>
      </p:pic>
    </p:spTree>
    <p:extLst>
      <p:ext uri="{BB962C8B-B14F-4D97-AF65-F5344CB8AC3E}">
        <p14:creationId xmlns:p14="http://schemas.microsoft.com/office/powerpoint/2010/main" val="1868678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49109" y="1194394"/>
            <a:ext cx="3807296" cy="885339"/>
          </a:xfrm>
        </p:spPr>
        <p:txBody>
          <a:bodyPr>
            <a:noAutofit/>
          </a:bodyPr>
          <a:lstStyle/>
          <a:p>
            <a:r>
              <a:rPr lang="en-GB" sz="3600" dirty="0">
                <a:latin typeface="Source Sans Pro Light" panose="020B0403030403020204" pitchFamily="34" charset="0"/>
                <a:ea typeface="Source Sans Pro Light" panose="020B0403030403020204" pitchFamily="34" charset="0"/>
              </a:rPr>
              <a:t>Mont-Saint-Michel</a:t>
            </a:r>
          </a:p>
        </p:txBody>
      </p:sp>
      <p:sp>
        <p:nvSpPr>
          <p:cNvPr id="12" name="Title 1"/>
          <p:cNvSpPr txBox="1">
            <a:spLocks/>
          </p:cNvSpPr>
          <p:nvPr/>
        </p:nvSpPr>
        <p:spPr>
          <a:xfrm>
            <a:off x="1173987" y="1326382"/>
            <a:ext cx="2447691" cy="6213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dirty="0">
                <a:latin typeface="Source Sans Pro Light" panose="020B0403030403020204" pitchFamily="34" charset="0"/>
                <a:ea typeface="Source Sans Pro Light" panose="020B0403030403020204" pitchFamily="34" charset="0"/>
              </a:rPr>
              <a:t>Honfleur</a:t>
            </a:r>
            <a:endParaRPr lang="en-GB" sz="3200" dirty="0">
              <a:latin typeface="Source Sans Pro Light" panose="020B0403030403020204" pitchFamily="34" charset="0"/>
              <a:ea typeface="Source Sans Pro Light" panose="020B0403030403020204" pitchFamily="34"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65128" y="3496827"/>
            <a:ext cx="1617350" cy="2010050"/>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2534" y="1947746"/>
            <a:ext cx="2581936" cy="1787160"/>
          </a:xfrm>
          <a:prstGeom prst="rect">
            <a:avLst/>
          </a:prstGeom>
        </p:spPr>
      </p:pic>
      <p:pic>
        <p:nvPicPr>
          <p:cNvPr id="14" name="Picture 1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2534" y="3809858"/>
            <a:ext cx="2581936" cy="1697019"/>
          </a:xfrm>
          <a:prstGeom prst="rect">
            <a:avLst/>
          </a:prstGeom>
        </p:spPr>
      </p:pic>
      <p:pic>
        <p:nvPicPr>
          <p:cNvPr id="15" name="Picture 1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78405" y="3809858"/>
            <a:ext cx="1845281" cy="1697019"/>
          </a:xfrm>
          <a:prstGeom prst="rect">
            <a:avLst/>
          </a:prstGeom>
        </p:spPr>
      </p:pic>
      <p:pic>
        <p:nvPicPr>
          <p:cNvPr id="17" name="Picture 16"/>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078404" y="1947747"/>
            <a:ext cx="1845281" cy="1787160"/>
          </a:xfrm>
          <a:prstGeom prst="rect">
            <a:avLst/>
          </a:prstGeom>
        </p:spPr>
      </p:pic>
      <p:pic>
        <p:nvPicPr>
          <p:cNvPr id="18" name="Picture 1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86584" y="3496827"/>
            <a:ext cx="2680813" cy="2010051"/>
          </a:xfrm>
          <a:prstGeom prst="rect">
            <a:avLst/>
          </a:prstGeom>
        </p:spPr>
      </p:pic>
      <p:pic>
        <p:nvPicPr>
          <p:cNvPr id="19" name="Picture 18"/>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665128" y="1947747"/>
            <a:ext cx="1617350" cy="1472748"/>
          </a:xfrm>
          <a:prstGeom prst="rect">
            <a:avLst/>
          </a:prstGeom>
        </p:spPr>
      </p:pic>
      <p:pic>
        <p:nvPicPr>
          <p:cNvPr id="20" name="Picture 19"/>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886584" y="1947746"/>
            <a:ext cx="2680813" cy="1472749"/>
          </a:xfrm>
          <a:prstGeom prst="rect">
            <a:avLst/>
          </a:prstGeom>
        </p:spPr>
      </p:pic>
    </p:spTree>
    <p:extLst>
      <p:ext uri="{BB962C8B-B14F-4D97-AF65-F5344CB8AC3E}">
        <p14:creationId xmlns:p14="http://schemas.microsoft.com/office/powerpoint/2010/main" val="180267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72858" y="140866"/>
            <a:ext cx="7515780" cy="2194710"/>
          </a:xfrm>
        </p:spPr>
        <p:txBody>
          <a:bodyPr/>
          <a:lstStyle/>
          <a:p>
            <a:r>
              <a:rPr lang="en-GB" dirty="0"/>
              <a:t>     View our website, video and virtual tour:</a:t>
            </a:r>
            <a:endParaRPr lang="en-GB" dirty="0">
              <a:latin typeface="Source Sans Pro Light" panose="020B0403030403020204" pitchFamily="34" charset="0"/>
              <a:ea typeface="Source Sans Pro Light" panose="020B0403030403020204" pitchFamily="34" charset="0"/>
            </a:endParaRPr>
          </a:p>
        </p:txBody>
      </p:sp>
      <p:sp>
        <p:nvSpPr>
          <p:cNvPr id="3" name="Rectangle 2"/>
          <p:cNvSpPr/>
          <p:nvPr/>
        </p:nvSpPr>
        <p:spPr>
          <a:xfrm>
            <a:off x="3754803" y="3542996"/>
            <a:ext cx="3089307" cy="369332"/>
          </a:xfrm>
          <a:prstGeom prst="rect">
            <a:avLst/>
          </a:prstGeom>
        </p:spPr>
        <p:txBody>
          <a:bodyPr wrap="none">
            <a:spAutoFit/>
          </a:bodyPr>
          <a:lstStyle/>
          <a:p>
            <a:r>
              <a:rPr lang="en-US" dirty="0"/>
              <a:t>https://</a:t>
            </a:r>
            <a:r>
              <a:rPr lang="en-US" dirty="0" err="1"/>
              <a:t>vimeo.com</a:t>
            </a:r>
            <a:r>
              <a:rPr lang="en-US" dirty="0"/>
              <a:t>/219830868</a:t>
            </a:r>
          </a:p>
        </p:txBody>
      </p:sp>
      <p:sp>
        <p:nvSpPr>
          <p:cNvPr id="4" name="Rectangle 3"/>
          <p:cNvSpPr/>
          <p:nvPr/>
        </p:nvSpPr>
        <p:spPr>
          <a:xfrm>
            <a:off x="3754803" y="2919139"/>
            <a:ext cx="3353162" cy="369332"/>
          </a:xfrm>
          <a:prstGeom prst="rect">
            <a:avLst/>
          </a:prstGeom>
        </p:spPr>
        <p:txBody>
          <a:bodyPr wrap="none">
            <a:spAutoFit/>
          </a:bodyPr>
          <a:lstStyle/>
          <a:p>
            <a:r>
              <a:rPr lang="en-US" dirty="0"/>
              <a:t>https://</a:t>
            </a:r>
            <a:r>
              <a:rPr lang="en-US" dirty="0" err="1"/>
              <a:t>chateaudubaffy.education</a:t>
            </a:r>
            <a:endParaRPr lang="en-US" dirty="0"/>
          </a:p>
        </p:txBody>
      </p:sp>
      <p:sp>
        <p:nvSpPr>
          <p:cNvPr id="5" name="Rectangle 4"/>
          <p:cNvSpPr/>
          <p:nvPr/>
        </p:nvSpPr>
        <p:spPr>
          <a:xfrm>
            <a:off x="3754803" y="4074081"/>
            <a:ext cx="6824777" cy="369332"/>
          </a:xfrm>
          <a:prstGeom prst="rect">
            <a:avLst/>
          </a:prstGeom>
        </p:spPr>
        <p:txBody>
          <a:bodyPr wrap="square">
            <a:spAutoFit/>
          </a:bodyPr>
          <a:lstStyle/>
          <a:p>
            <a:r>
              <a:rPr lang="en-US" dirty="0"/>
              <a:t>https://</a:t>
            </a:r>
            <a:r>
              <a:rPr lang="en-US" dirty="0" err="1"/>
              <a:t>chateaudubaffy.education</a:t>
            </a:r>
            <a:r>
              <a:rPr lang="en-US" dirty="0"/>
              <a:t>/</a:t>
            </a:r>
            <a:r>
              <a:rPr lang="en-US" dirty="0" err="1"/>
              <a:t>virtualtours</a:t>
            </a:r>
            <a:r>
              <a:rPr lang="en-US" dirty="0"/>
              <a:t>/chateau/</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0165" y="1638846"/>
            <a:ext cx="2860466" cy="197702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995671" y="3190875"/>
            <a:ext cx="897669" cy="369332"/>
          </a:xfrm>
          <a:prstGeom prst="rect">
            <a:avLst/>
          </a:prstGeom>
          <a:noFill/>
        </p:spPr>
        <p:txBody>
          <a:bodyPr wrap="square" rtlCol="0">
            <a:spAutoFit/>
          </a:bodyPr>
          <a:lstStyle/>
          <a:p>
            <a:endParaRPr lang="en-US" dirty="0">
              <a:solidFill>
                <a:prstClr val="black"/>
              </a:solidFill>
            </a:endParaRPr>
          </a:p>
        </p:txBody>
      </p:sp>
      <p:sp>
        <p:nvSpPr>
          <p:cNvPr id="17" name="Title 16"/>
          <p:cNvSpPr>
            <a:spLocks noGrp="1"/>
          </p:cNvSpPr>
          <p:nvPr>
            <p:ph type="title"/>
          </p:nvPr>
        </p:nvSpPr>
        <p:spPr>
          <a:xfrm>
            <a:off x="3763018" y="607839"/>
            <a:ext cx="6413183" cy="541812"/>
          </a:xfrm>
        </p:spPr>
        <p:txBody>
          <a:bodyPr>
            <a:noAutofit/>
          </a:bodyPr>
          <a:lstStyle/>
          <a:p>
            <a:r>
              <a:rPr lang="en-GB" sz="4400" dirty="0">
                <a:latin typeface="Source Sans Pro Light" panose="020B0403030403020204" pitchFamily="34" charset="0"/>
                <a:ea typeface="Source Sans Pro Light" panose="020B0403030403020204" pitchFamily="34" charset="0"/>
              </a:rPr>
              <a:t>Why choose Select?</a:t>
            </a:r>
          </a:p>
        </p:txBody>
      </p:sp>
      <p:sp>
        <p:nvSpPr>
          <p:cNvPr id="16" name="Text Placeholder 15"/>
          <p:cNvSpPr>
            <a:spLocks noGrp="1"/>
          </p:cNvSpPr>
          <p:nvPr>
            <p:ph type="body" sz="half" idx="2"/>
          </p:nvPr>
        </p:nvSpPr>
        <p:spPr>
          <a:xfrm>
            <a:off x="286781" y="1322983"/>
            <a:ext cx="9516117" cy="2751867"/>
          </a:xfrm>
          <a:solidFill>
            <a:schemeClr val="bg1">
              <a:alpha val="50000"/>
            </a:schemeClr>
          </a:solidFill>
          <a:effectLst>
            <a:outerShdw blurRad="50800" dist="50800" dir="5400000" algn="ctr" rotWithShape="0">
              <a:schemeClr val="bg1"/>
            </a:outerShdw>
          </a:effectLst>
        </p:spPr>
        <p:txBody>
          <a:bodyPr>
            <a:normAutofit fontScale="92500" lnSpcReduction="20000"/>
          </a:bodyPr>
          <a:lstStyle/>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At Select, successful school trips are our business - we have a collective 200+ years’ of experience within school educational and ski tours, ensuring the best team to take care of you.</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Our commitment to health and safety is inherent in everything we do. We have rigorous procedures in place to ensure consistent standards are achieved and adhered to for all of our travelling guests.</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100% financially protected with ABTA, ATOL and members of STF with </a:t>
            </a:r>
            <a:r>
              <a:rPr lang="en-GB" sz="1600" dirty="0" err="1">
                <a:solidFill>
                  <a:prstClr val="black"/>
                </a:solidFill>
                <a:latin typeface="Source Sans Pro Light" panose="020B0403030403020204" pitchFamily="34" charset="0"/>
                <a:ea typeface="Source Sans Pro Light" panose="020B0403030403020204" pitchFamily="34" charset="0"/>
              </a:rPr>
              <a:t>LOtC</a:t>
            </a:r>
            <a:r>
              <a:rPr lang="en-GB" sz="1600" dirty="0">
                <a:solidFill>
                  <a:prstClr val="black"/>
                </a:solidFill>
                <a:latin typeface="Source Sans Pro Light" panose="020B0403030403020204" pitchFamily="34" charset="0"/>
                <a:ea typeface="Source Sans Pro Light" panose="020B0403030403020204" pitchFamily="34" charset="0"/>
              </a:rPr>
              <a:t> badge.</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24 hour emergency contact number and medical assistance service.</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Fully Comprehensive Travel Insurance included.</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marL="285750" lvl="0" indent="-285750">
              <a:spcBef>
                <a:spcPts val="0"/>
              </a:spcBef>
              <a:buFont typeface="Arial" panose="020B0604020202020204" pitchFamily="34" charset="0"/>
              <a:buChar char="•"/>
            </a:pPr>
            <a:r>
              <a:rPr lang="en-GB" sz="1600" dirty="0">
                <a:solidFill>
                  <a:prstClr val="black"/>
                </a:solidFill>
                <a:latin typeface="Source Sans Pro Light" panose="020B0403030403020204" pitchFamily="34" charset="0"/>
                <a:ea typeface="Source Sans Pro Light" panose="020B0403030403020204" pitchFamily="34" charset="0"/>
              </a:rPr>
              <a:t>A proven track record of successful trips.</a:t>
            </a:r>
          </a:p>
          <a:p>
            <a:pPr marL="285750" lvl="0" indent="-285750">
              <a:spcBef>
                <a:spcPts val="0"/>
              </a:spcBef>
              <a:buFont typeface="Arial" panose="020B0604020202020204" pitchFamily="34" charset="0"/>
              <a:buChar char="•"/>
            </a:pPr>
            <a:endParaRPr lang="en-GB" sz="1600" dirty="0">
              <a:solidFill>
                <a:prstClr val="black"/>
              </a:solidFill>
              <a:latin typeface="Source Sans Pro Light" panose="020B0403030403020204" pitchFamily="34" charset="0"/>
              <a:ea typeface="Source Sans Pro Light" panose="020B0403030403020204" pitchFamily="34" charset="0"/>
            </a:endParaRPr>
          </a:p>
          <a:p>
            <a:pPr lvl="0">
              <a:spcBef>
                <a:spcPts val="0"/>
              </a:spcBef>
            </a:pPr>
            <a:endParaRPr lang="en-GB" sz="1800" dirty="0">
              <a:solidFill>
                <a:prstClr val="black"/>
              </a:solidFill>
            </a:endParaRPr>
          </a:p>
          <a:p>
            <a:endParaRPr lang="en-GB" sz="18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781" y="4760647"/>
            <a:ext cx="2725445" cy="77971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2226" y="4724436"/>
            <a:ext cx="834501" cy="852132"/>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46727" y="4760647"/>
            <a:ext cx="1159819" cy="898799"/>
          </a:xfrm>
          <a:prstGeom prst="rect">
            <a:avLst/>
          </a:prstGeom>
        </p:spPr>
      </p:pic>
      <p:pic>
        <p:nvPicPr>
          <p:cNvPr id="5" name="Picture 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37306" y="3244704"/>
            <a:ext cx="4423183" cy="2309879"/>
          </a:xfrm>
          <a:prstGeom prst="rect">
            <a:avLst/>
          </a:prstGeom>
        </p:spPr>
      </p:pic>
    </p:spTree>
    <p:extLst>
      <p:ext uri="{BB962C8B-B14F-4D97-AF65-F5344CB8AC3E}">
        <p14:creationId xmlns:p14="http://schemas.microsoft.com/office/powerpoint/2010/main" val="339422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3414409" y="282102"/>
            <a:ext cx="7023370" cy="1073186"/>
          </a:xfrm>
        </p:spPr>
        <p:txBody>
          <a:bodyPr>
            <a:normAutofit/>
          </a:bodyPr>
          <a:lstStyle/>
          <a:p>
            <a:r>
              <a:rPr lang="en-GB" dirty="0">
                <a:latin typeface="Source Sans Pro Light" panose="020B0403030403020204" pitchFamily="34" charset="0"/>
                <a:ea typeface="Source Sans Pro Light" panose="020B0403030403020204" pitchFamily="34" charset="0"/>
              </a:rPr>
              <a:t>Location </a:t>
            </a:r>
            <a:r>
              <a:rPr lang="en-GB" sz="1600" dirty="0">
                <a:latin typeface="Source Sans Pro Light" panose="020B0403030403020204" pitchFamily="34" charset="0"/>
                <a:ea typeface="Source Sans Pro Light" panose="020B0403030403020204" pitchFamily="34" charset="0"/>
              </a:rPr>
              <a:t>Just 15 mins from Bayeux &amp; D-Day Landing beaches</a:t>
            </a:r>
          </a:p>
        </p:txBody>
      </p:sp>
      <p:pic>
        <p:nvPicPr>
          <p:cNvPr id="3" name="Content Placeholder 2"/>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215318" y="1663366"/>
            <a:ext cx="2665451" cy="2796640"/>
          </a:xfr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6852" y="1456413"/>
            <a:ext cx="4187353" cy="3210544"/>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0769" y="1518644"/>
            <a:ext cx="3086083" cy="30860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8" descr="http://r-ec.bstatic.com/images/hotel/840x460/177/1778451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8533" y="2568966"/>
            <a:ext cx="5116128" cy="2801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2356" y="1396102"/>
            <a:ext cx="4656177" cy="3107222"/>
          </a:xfrm>
          <a:prstGeom prst="rect">
            <a:avLst/>
          </a:prstGeom>
        </p:spPr>
      </p:pic>
      <p:sp>
        <p:nvSpPr>
          <p:cNvPr id="2" name="Rectangle 1"/>
          <p:cNvSpPr/>
          <p:nvPr/>
        </p:nvSpPr>
        <p:spPr>
          <a:xfrm>
            <a:off x="0" y="4459936"/>
            <a:ext cx="3386138" cy="477054"/>
          </a:xfrm>
          <a:prstGeom prst="rect">
            <a:avLst/>
          </a:prstGeom>
        </p:spPr>
        <p:txBody>
          <a:bodyPr wrap="square">
            <a:spAutoFit/>
          </a:bodyPr>
          <a:lstStyle/>
          <a:p>
            <a:pPr algn="ctr"/>
            <a:r>
              <a:rPr lang="en-GB" sz="2500" b="1" spc="300" dirty="0">
                <a:solidFill>
                  <a:srgbClr val="8064A2">
                    <a:lumMod val="5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Main Building</a:t>
            </a:r>
          </a:p>
        </p:txBody>
      </p:sp>
      <p:sp>
        <p:nvSpPr>
          <p:cNvPr id="4" name="Rectangle 3"/>
          <p:cNvSpPr/>
          <p:nvPr/>
        </p:nvSpPr>
        <p:spPr>
          <a:xfrm>
            <a:off x="5228533" y="2091912"/>
            <a:ext cx="5343525" cy="477054"/>
          </a:xfrm>
          <a:prstGeom prst="rect">
            <a:avLst/>
          </a:prstGeom>
        </p:spPr>
        <p:txBody>
          <a:bodyPr>
            <a:spAutoFit/>
          </a:bodyPr>
          <a:lstStyle/>
          <a:p>
            <a:r>
              <a:rPr lang="en-GB" sz="2500" b="1" spc="300" dirty="0">
                <a:solidFill>
                  <a:srgbClr val="8064A2">
                    <a:lumMod val="5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Adjacent Villa Mathilde</a:t>
            </a:r>
            <a:endParaRPr lang="en-GB" dirty="0">
              <a:solidFill>
                <a:prstClr val="black"/>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93977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9312" y="175011"/>
            <a:ext cx="7547192" cy="1092729"/>
          </a:xfrm>
        </p:spPr>
        <p:txBody>
          <a:bodyPr>
            <a:normAutofit/>
          </a:bodyPr>
          <a:lstStyle/>
          <a:p>
            <a:r>
              <a:rPr lang="en-GB" sz="3600" dirty="0">
                <a:latin typeface="Source Sans Pro Light" panose="020B0403030403020204" pitchFamily="34" charset="0"/>
                <a:ea typeface="Source Sans Pro Light" panose="020B0403030403020204" pitchFamily="34" charset="0"/>
              </a:rPr>
              <a:t>Village Location &amp; Grounds</a:t>
            </a:r>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7850" y="1267740"/>
            <a:ext cx="3128279" cy="2088126"/>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12908" y="1274045"/>
            <a:ext cx="3116062" cy="2081821"/>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7849" y="3443054"/>
            <a:ext cx="3128279" cy="2012910"/>
          </a:xfrm>
          <a:prstGeom prst="rect">
            <a:avLst/>
          </a:prstGeom>
        </p:spPr>
      </p:pic>
      <p:pic>
        <p:nvPicPr>
          <p:cNvPr id="14" name="Picture 13"/>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7205" y="3443053"/>
            <a:ext cx="3101765" cy="2012911"/>
          </a:xfrm>
          <a:prstGeom prst="rect">
            <a:avLst/>
          </a:prstGeom>
        </p:spPr>
      </p:pic>
      <p:pic>
        <p:nvPicPr>
          <p:cNvPr id="7" name="Picture 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622744" y="1267740"/>
            <a:ext cx="3297845" cy="2088126"/>
          </a:xfrm>
          <a:prstGeom prst="rect">
            <a:avLst/>
          </a:prstGeom>
        </p:spPr>
      </p:pic>
      <p:pic>
        <p:nvPicPr>
          <p:cNvPr id="4" name="Picture 3"/>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22744" y="3443053"/>
            <a:ext cx="3297845" cy="2012911"/>
          </a:xfrm>
          <a:prstGeom prst="rect">
            <a:avLst/>
          </a:prstGeom>
        </p:spPr>
      </p:pic>
    </p:spTree>
    <p:extLst>
      <p:ext uri="{BB962C8B-B14F-4D97-AF65-F5344CB8AC3E}">
        <p14:creationId xmlns:p14="http://schemas.microsoft.com/office/powerpoint/2010/main" val="69845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9312" y="175011"/>
            <a:ext cx="7547192" cy="1092729"/>
          </a:xfrm>
        </p:spPr>
        <p:txBody>
          <a:bodyPr>
            <a:normAutofit/>
          </a:bodyPr>
          <a:lstStyle/>
          <a:p>
            <a:r>
              <a:rPr lang="en-GB" sz="3600" dirty="0">
                <a:latin typeface="Source Sans Pro Light" panose="020B0403030403020204" pitchFamily="34" charset="0"/>
                <a:ea typeface="Source Sans Pro Light" panose="020B0403030403020204" pitchFamily="34" charset="0"/>
              </a:rPr>
              <a:t>Inside the Chateau</a:t>
            </a: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12908" y="1286215"/>
            <a:ext cx="3074795" cy="2187206"/>
          </a:xfrm>
          <a:prstGeom prst="rect">
            <a:avLst/>
          </a:prstGeom>
        </p:spPr>
      </p:pic>
      <p:pic>
        <p:nvPicPr>
          <p:cNvPr id="9" name="Picture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12908" y="3576157"/>
            <a:ext cx="3078852" cy="1866377"/>
          </a:xfrm>
          <a:prstGeom prst="rect">
            <a:avLst/>
          </a:prstGeom>
        </p:spPr>
      </p:pic>
      <p:pic>
        <p:nvPicPr>
          <p:cNvPr id="10" name="Picture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01525" y="3576158"/>
            <a:ext cx="3302467" cy="1857637"/>
          </a:xfrm>
          <a:prstGeom prst="rect">
            <a:avLst/>
          </a:prstGeom>
        </p:spPr>
      </p:pic>
      <p:pic>
        <p:nvPicPr>
          <p:cNvPr id="15" name="Picture 1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9864" y="1276479"/>
            <a:ext cx="1474696" cy="2213426"/>
          </a:xfrm>
          <a:prstGeom prst="rect">
            <a:avLst/>
          </a:prstGeom>
        </p:spPr>
      </p:pic>
      <p:pic>
        <p:nvPicPr>
          <p:cNvPr id="3" name="Picture 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01525" y="1276479"/>
            <a:ext cx="3302467" cy="2206679"/>
          </a:xfrm>
          <a:prstGeom prst="rect">
            <a:avLst/>
          </a:prstGeom>
        </p:spPr>
      </p:pic>
      <p:pic>
        <p:nvPicPr>
          <p:cNvPr id="4" name="Picture 3"/>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9863" y="3584898"/>
            <a:ext cx="3053970" cy="1857637"/>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012205" y="1285219"/>
            <a:ext cx="1471628" cy="2204686"/>
          </a:xfrm>
          <a:prstGeom prst="rect">
            <a:avLst/>
          </a:prstGeom>
        </p:spPr>
      </p:pic>
    </p:spTree>
    <p:extLst>
      <p:ext uri="{BB962C8B-B14F-4D97-AF65-F5344CB8AC3E}">
        <p14:creationId xmlns:p14="http://schemas.microsoft.com/office/powerpoint/2010/main" val="208857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3318" y="262559"/>
            <a:ext cx="6700887" cy="1092729"/>
          </a:xfrm>
        </p:spPr>
        <p:txBody>
          <a:bodyPr>
            <a:normAutofit/>
          </a:bodyPr>
          <a:lstStyle/>
          <a:p>
            <a:r>
              <a:rPr lang="en-GB" dirty="0">
                <a:latin typeface="Source Sans Pro Light" panose="020B0403030403020204" pitchFamily="34" charset="0"/>
                <a:ea typeface="Source Sans Pro Light" panose="020B0403030403020204" pitchFamily="34" charset="0"/>
              </a:rPr>
              <a:t>Meals &amp; Packed Lunches</a:t>
            </a:r>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4607" y="1235405"/>
            <a:ext cx="3058784" cy="2039828"/>
          </a:xfrm>
          <a:prstGeom prst="rect">
            <a:avLst/>
          </a:prstGeom>
        </p:spPr>
      </p:pic>
      <p:pic>
        <p:nvPicPr>
          <p:cNvPr id="9" name="Content Placeholder 8"/>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7135279" y="1255837"/>
            <a:ext cx="3028147" cy="2019395"/>
          </a:xfrm>
        </p:spPr>
      </p:pic>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4607" y="3401409"/>
            <a:ext cx="3058784" cy="2041739"/>
          </a:xfrm>
          <a:prstGeom prst="rect">
            <a:avLst/>
          </a:prstGeom>
        </p:spPr>
      </p:pic>
      <p:pic>
        <p:nvPicPr>
          <p:cNvPr id="16" name="Picture 1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944919" y="1255837"/>
            <a:ext cx="3058786" cy="2019395"/>
          </a:xfrm>
          <a:prstGeom prst="rect">
            <a:avLst/>
          </a:prstGeom>
        </p:spPr>
      </p:pic>
      <p:pic>
        <p:nvPicPr>
          <p:cNvPr id="20" name="Picture 1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44918" y="3401409"/>
            <a:ext cx="3058786" cy="2041739"/>
          </a:xfrm>
          <a:prstGeom prst="rect">
            <a:avLst/>
          </a:prstGeom>
        </p:spPr>
      </p:pic>
      <p:pic>
        <p:nvPicPr>
          <p:cNvPr id="21" name="Picture 20"/>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135279" y="3401409"/>
            <a:ext cx="3028147" cy="20417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3318" y="262559"/>
            <a:ext cx="6700887" cy="1092729"/>
          </a:xfrm>
        </p:spPr>
        <p:txBody>
          <a:bodyPr>
            <a:normAutofit/>
          </a:bodyPr>
          <a:lstStyle/>
          <a:p>
            <a:r>
              <a:rPr lang="en-GB" dirty="0">
                <a:latin typeface="Source Sans Pro Light" panose="020B0403030403020204" pitchFamily="34" charset="0"/>
                <a:ea typeface="Source Sans Pro Light" panose="020B0403030403020204" pitchFamily="34" charset="0"/>
              </a:rPr>
              <a:t>Historical Excursions</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2716" y="1288191"/>
            <a:ext cx="2721500" cy="1997506"/>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20621" y="1288191"/>
            <a:ext cx="2618479" cy="1999418"/>
          </a:xfrm>
          <a:prstGeom prst="rect">
            <a:avLst/>
          </a:prstGeom>
        </p:spPr>
      </p:pic>
      <p:pic>
        <p:nvPicPr>
          <p:cNvPr id="8" name="Picture 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821355" y="1288191"/>
            <a:ext cx="2497360" cy="1999418"/>
          </a:xfrm>
          <a:prstGeom prst="rect">
            <a:avLst/>
          </a:prstGeom>
        </p:spPr>
      </p:pic>
      <p:pic>
        <p:nvPicPr>
          <p:cNvPr id="10" name="Picture 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2716" y="3351584"/>
            <a:ext cx="2721500" cy="2045344"/>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t="-31"/>
          <a:stretch/>
        </p:blipFill>
        <p:spPr>
          <a:xfrm>
            <a:off x="7821354" y="3351584"/>
            <a:ext cx="2497361" cy="2045344"/>
          </a:xfrm>
          <a:prstGeom prst="rect">
            <a:avLst/>
          </a:prstGeom>
        </p:spPr>
      </p:pic>
      <p:pic>
        <p:nvPicPr>
          <p:cNvPr id="15" name="Picture 14"/>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120621" y="3351584"/>
            <a:ext cx="2618480" cy="2045344"/>
          </a:xfrm>
          <a:prstGeom prst="rect">
            <a:avLst/>
          </a:prstGeom>
        </p:spPr>
      </p:pic>
      <p:pic>
        <p:nvPicPr>
          <p:cNvPr id="16" name="Picture 15"/>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036469" y="1288191"/>
            <a:ext cx="2001899" cy="1997506"/>
          </a:xfrm>
          <a:prstGeom prst="rect">
            <a:avLst/>
          </a:prstGeom>
        </p:spPr>
      </p:pic>
      <p:pic>
        <p:nvPicPr>
          <p:cNvPr id="18" name="Picture 17"/>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036469" y="3351584"/>
            <a:ext cx="2001899" cy="2047256"/>
          </a:xfrm>
          <a:prstGeom prst="rect">
            <a:avLst/>
          </a:prstGeom>
        </p:spPr>
      </p:pic>
    </p:spTree>
    <p:extLst>
      <p:ext uri="{BB962C8B-B14F-4D97-AF65-F5344CB8AC3E}">
        <p14:creationId xmlns:p14="http://schemas.microsoft.com/office/powerpoint/2010/main" val="120050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3318" y="262559"/>
            <a:ext cx="6700887" cy="1092729"/>
          </a:xfrm>
        </p:spPr>
        <p:txBody>
          <a:bodyPr>
            <a:normAutofit fontScale="90000"/>
          </a:bodyPr>
          <a:lstStyle/>
          <a:p>
            <a:r>
              <a:rPr lang="en-GB" dirty="0">
                <a:latin typeface="Source Sans Pro Light" panose="020B0403030403020204" pitchFamily="34" charset="0"/>
                <a:ea typeface="Source Sans Pro Light" panose="020B0403030403020204" pitchFamily="34" charset="0"/>
              </a:rPr>
              <a:t>Language &amp; Cultural Excursions</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9904" y="1280568"/>
            <a:ext cx="2840439" cy="1895994"/>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33457" y="3264997"/>
            <a:ext cx="2755743" cy="2109338"/>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92313" y="1280568"/>
            <a:ext cx="2100354" cy="1895994"/>
          </a:xfrm>
          <a:prstGeom prst="rect">
            <a:avLst/>
          </a:prstGeom>
        </p:spPr>
      </p:pic>
      <p:pic>
        <p:nvPicPr>
          <p:cNvPr id="14" name="Picture 13"/>
          <p:cNvPicPr>
            <a:picLocks noChangeAspect="1"/>
          </p:cNvPicPr>
          <p:nvPr/>
        </p:nvPicPr>
        <p:blipFill rotWithShape="1">
          <a:blip r:embed="rId6" cstate="hqprint">
            <a:extLst>
              <a:ext uri="{28A0092B-C50C-407E-A947-70E740481C1C}">
                <a14:useLocalDpi xmlns:a14="http://schemas.microsoft.com/office/drawing/2010/main"/>
              </a:ext>
            </a:extLst>
          </a:blip>
          <a:srcRect r="-357"/>
          <a:stretch/>
        </p:blipFill>
        <p:spPr>
          <a:xfrm>
            <a:off x="7192313" y="3279454"/>
            <a:ext cx="2100354" cy="2094881"/>
          </a:xfrm>
          <a:prstGeom prst="rect">
            <a:avLst/>
          </a:prstGeom>
        </p:spPr>
      </p:pic>
      <p:pic>
        <p:nvPicPr>
          <p:cNvPr id="16" name="Picture 15"/>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389905" y="3269405"/>
            <a:ext cx="2840439" cy="2104931"/>
          </a:xfrm>
          <a:prstGeom prst="rect">
            <a:avLst/>
          </a:prstGeom>
        </p:spPr>
      </p:pic>
      <p:pic>
        <p:nvPicPr>
          <p:cNvPr id="20" name="Picture 19"/>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333457" y="1280568"/>
            <a:ext cx="2755743" cy="1895994"/>
          </a:xfrm>
          <a:prstGeom prst="rect">
            <a:avLst/>
          </a:prstGeom>
        </p:spPr>
      </p:pic>
    </p:spTree>
    <p:extLst>
      <p:ext uri="{BB962C8B-B14F-4D97-AF65-F5344CB8AC3E}">
        <p14:creationId xmlns:p14="http://schemas.microsoft.com/office/powerpoint/2010/main" val="744915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2128</TotalTime>
  <Words>187</Words>
  <Application>Microsoft Office PowerPoint</Application>
  <PresentationFormat>Custom</PresentationFormat>
  <Paragraphs>30</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Source Sans Pro</vt:lpstr>
      <vt:lpstr>Source Sans Pro Light</vt:lpstr>
      <vt:lpstr>Office Theme</vt:lpstr>
      <vt:lpstr>PowerPoint Presentation</vt:lpstr>
      <vt:lpstr>Why choose Select?</vt:lpstr>
      <vt:lpstr>Location Just 15 mins from Bayeux &amp; D-Day Landing beaches</vt:lpstr>
      <vt:lpstr>PowerPoint Presentation</vt:lpstr>
      <vt:lpstr>Village Location &amp; Grounds</vt:lpstr>
      <vt:lpstr>Inside the Chateau</vt:lpstr>
      <vt:lpstr>Meals &amp; Packed Lunches</vt:lpstr>
      <vt:lpstr>Historical Excursions</vt:lpstr>
      <vt:lpstr>Language &amp; Cultural Excursions</vt:lpstr>
      <vt:lpstr>Food Related Excursions</vt:lpstr>
      <vt:lpstr>Mont-Saint-Michel</vt:lpstr>
      <vt:lpstr>     View our website, video and virtual tour:</vt:lpstr>
    </vt:vector>
  </TitlesOfParts>
  <Company>Select Skichalets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Grant Ferros</dc:creator>
  <cp:lastModifiedBy>Vedant Bhopatrao</cp:lastModifiedBy>
  <cp:revision>159</cp:revision>
  <cp:lastPrinted>2015-12-10T10:41:03Z</cp:lastPrinted>
  <dcterms:created xsi:type="dcterms:W3CDTF">2015-10-20T12:11:47Z</dcterms:created>
  <dcterms:modified xsi:type="dcterms:W3CDTF">2023-08-22T14:53:41Z</dcterms:modified>
</cp:coreProperties>
</file>